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60" r:id="rId4"/>
    <p:sldId id="332" r:id="rId5"/>
    <p:sldId id="333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549" r:id="rId20"/>
    <p:sldId id="550" r:id="rId21"/>
    <p:sldId id="551" r:id="rId22"/>
    <p:sldId id="552" r:id="rId23"/>
    <p:sldId id="553" r:id="rId24"/>
    <p:sldId id="366" r:id="rId25"/>
    <p:sldId id="367" r:id="rId26"/>
    <p:sldId id="545" r:id="rId27"/>
    <p:sldId id="546" r:id="rId28"/>
    <p:sldId id="547" r:id="rId29"/>
    <p:sldId id="361" r:id="rId30"/>
    <p:sldId id="362" r:id="rId31"/>
    <p:sldId id="363" r:id="rId32"/>
    <p:sldId id="364" r:id="rId33"/>
    <p:sldId id="544" r:id="rId34"/>
    <p:sldId id="331" r:id="rId35"/>
    <p:sldId id="298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symbol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order in a symbol table is reasonable:</a:t>
            </a:r>
          </a:p>
          <a:p>
            <a:pPr lvl="1"/>
            <a:r>
              <a:rPr lang="en-US" dirty="0"/>
              <a:t>You want to iterate over all the keys in some natural order</a:t>
            </a:r>
          </a:p>
          <a:p>
            <a:pPr lvl="1"/>
            <a:r>
              <a:rPr lang="en-US" dirty="0"/>
              <a:t>Ordering can give certain kinds of data structures (like a binary search tree) a way to organize</a:t>
            </a:r>
          </a:p>
        </p:txBody>
      </p:sp>
    </p:spTree>
    <p:extLst>
      <p:ext uri="{BB962C8B-B14F-4D97-AF65-F5344CB8AC3E}">
        <p14:creationId xmlns:p14="http://schemas.microsoft.com/office/powerpoint/2010/main" val="73070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symbol table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 ordered symbol table ADT adds the following operations to a regular symbol table ADT:</a:t>
            </a:r>
          </a:p>
          <a:p>
            <a:pPr lvl="1"/>
            <a:r>
              <a:rPr lang="en-US" dirty="0"/>
              <a:t>Key min()</a:t>
            </a:r>
          </a:p>
          <a:p>
            <a:pPr lvl="2"/>
            <a:r>
              <a:rPr lang="en-US" dirty="0"/>
              <a:t>Get the smallest key</a:t>
            </a:r>
          </a:p>
          <a:p>
            <a:pPr lvl="1"/>
            <a:r>
              <a:rPr lang="en-US" dirty="0"/>
              <a:t>Key max()</a:t>
            </a:r>
          </a:p>
          <a:p>
            <a:pPr lvl="2"/>
            <a:r>
              <a:rPr lang="en-US" dirty="0"/>
              <a:t>Get the biggest key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deleteMin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Remove the smallest key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deleteMax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Remove the largest key</a:t>
            </a:r>
          </a:p>
          <a:p>
            <a:r>
              <a:rPr lang="en-US" dirty="0"/>
              <a:t>Other operations might be useful, like finding keys closest in value to a given key or counting the number of keys in a range between two keys</a:t>
            </a:r>
          </a:p>
        </p:txBody>
      </p:sp>
    </p:spTree>
    <p:extLst>
      <p:ext uri="{BB962C8B-B14F-4D97-AF65-F5344CB8AC3E}">
        <p14:creationId xmlns:p14="http://schemas.microsoft.com/office/powerpoint/2010/main" val="121957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Like other ADTs, a symbol table can be implemented in a number of different ways:</a:t>
            </a:r>
          </a:p>
          <a:p>
            <a:pPr lvl="1"/>
            <a:r>
              <a:rPr lang="en-US" dirty="0"/>
              <a:t>Linked list</a:t>
            </a:r>
          </a:p>
          <a:p>
            <a:pPr lvl="1"/>
            <a:r>
              <a:rPr lang="en-US" dirty="0"/>
              <a:t>Sorted array</a:t>
            </a:r>
          </a:p>
          <a:p>
            <a:pPr lvl="1"/>
            <a:r>
              <a:rPr lang="en-US" dirty="0"/>
              <a:t>Binary search tree</a:t>
            </a:r>
          </a:p>
          <a:p>
            <a:pPr lvl="1"/>
            <a:r>
              <a:rPr lang="en-US" dirty="0"/>
              <a:t>Balanced binary search tree</a:t>
            </a:r>
          </a:p>
          <a:p>
            <a:pPr lvl="1"/>
            <a:r>
              <a:rPr lang="en-US" dirty="0"/>
              <a:t>Hash table</a:t>
            </a:r>
          </a:p>
          <a:p>
            <a:r>
              <a:rPr lang="en-US" dirty="0"/>
              <a:t>Note that a hash table cannot be used to implement an ordered symbol table</a:t>
            </a:r>
          </a:p>
          <a:p>
            <a:pPr lvl="1"/>
            <a:r>
              <a:rPr lang="en-US" dirty="0"/>
              <a:t>And it's inefficient to use a linked list for ordered</a:t>
            </a:r>
          </a:p>
        </p:txBody>
      </p:sp>
    </p:spTree>
    <p:extLst>
      <p:ext uri="{BB962C8B-B14F-4D97-AF65-F5344CB8AC3E}">
        <p14:creationId xmlns:p14="http://schemas.microsoft.com/office/powerpoint/2010/main" val="10475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Sorted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how to make a sorted array symbol table</a:t>
            </a:r>
          </a:p>
          <a:p>
            <a:r>
              <a:rPr lang="en-US" dirty="0"/>
              <a:t>A search is </a:t>
            </a:r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time, which is great!</a:t>
            </a:r>
          </a:p>
          <a:p>
            <a:r>
              <a:rPr lang="en-US" dirty="0"/>
              <a:t>The trouble is that doing an insert takes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time, because we have to move everything in the array around</a:t>
            </a:r>
          </a:p>
          <a:p>
            <a:r>
              <a:rPr lang="en-US" dirty="0"/>
              <a:t>A sorted array is a reasonable model for a symbol table where you don't have to add or remove items</a:t>
            </a:r>
          </a:p>
        </p:txBody>
      </p:sp>
    </p:spTree>
    <p:extLst>
      <p:ext uri="{BB962C8B-B14F-4D97-AF65-F5344CB8AC3E}">
        <p14:creationId xmlns:p14="http://schemas.microsoft.com/office/powerpoint/2010/main" val="16118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Trees will allow us to make a sorted symbol table with the following miraculous properties: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get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put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delete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traversal (iterating over everything)</a:t>
            </a:r>
          </a:p>
          <a:p>
            <a:r>
              <a:rPr lang="en-US" dirty="0"/>
              <a:t>Unfortunately, only balanced binary search trees will give us this property</a:t>
            </a:r>
          </a:p>
          <a:p>
            <a:r>
              <a:rPr lang="en-US" dirty="0"/>
              <a:t>We'll start with binary search trees </a:t>
            </a:r>
            <a:r>
              <a:rPr lang="en-US"/>
              <a:t>and build </a:t>
            </a:r>
            <a:r>
              <a:rPr lang="en-US" dirty="0"/>
              <a:t>up to balanced ones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</p:spTree>
    <p:extLst>
      <p:ext uri="{BB962C8B-B14F-4D97-AF65-F5344CB8AC3E}">
        <p14:creationId xmlns:p14="http://schemas.microsoft.com/office/powerpoint/2010/main" val="419893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tree?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tree is a data structure built out of nodes with children</a:t>
            </a:r>
          </a:p>
          <a:p>
            <a:r>
              <a:rPr lang="en-US" dirty="0"/>
              <a:t>A general tree node can have any non-negative number of children</a:t>
            </a:r>
          </a:p>
          <a:p>
            <a:r>
              <a:rPr lang="en-US" dirty="0"/>
              <a:t>Every child has exactly one parent node</a:t>
            </a:r>
          </a:p>
          <a:p>
            <a:r>
              <a:rPr lang="en-US" dirty="0"/>
              <a:t>There are no loops in a tree</a:t>
            </a:r>
          </a:p>
          <a:p>
            <a:r>
              <a:rPr lang="en-US" dirty="0"/>
              <a:t>A tree expressions a hierarchy or a similar relationship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root</a:t>
            </a:r>
            <a:r>
              <a:rPr lang="en-US" dirty="0"/>
              <a:t>  is the top of the tree, the node which has no parents</a:t>
            </a:r>
          </a:p>
          <a:p>
            <a:r>
              <a:rPr lang="en-US" dirty="0"/>
              <a:t>A </a:t>
            </a:r>
            <a:r>
              <a:rPr lang="en-US" b="1" dirty="0"/>
              <a:t>leaf</a:t>
            </a:r>
            <a:r>
              <a:rPr lang="en-US" dirty="0"/>
              <a:t> of a tree is a node that has no children</a:t>
            </a:r>
          </a:p>
          <a:p>
            <a:r>
              <a:rPr lang="en-US" dirty="0"/>
              <a:t>An </a:t>
            </a:r>
            <a:r>
              <a:rPr lang="en-US" b="1" dirty="0"/>
              <a:t>inner node</a:t>
            </a:r>
            <a:r>
              <a:rPr lang="en-US" dirty="0"/>
              <a:t> is a node that does have children</a:t>
            </a:r>
          </a:p>
          <a:p>
            <a:r>
              <a:rPr lang="en-US" dirty="0"/>
              <a:t>An </a:t>
            </a:r>
            <a:r>
              <a:rPr lang="en-US" b="1" dirty="0"/>
              <a:t>edge</a:t>
            </a:r>
            <a:r>
              <a:rPr lang="en-US" dirty="0"/>
              <a:t> or a </a:t>
            </a:r>
            <a:r>
              <a:rPr lang="en-US" b="1" dirty="0"/>
              <a:t>link</a:t>
            </a:r>
            <a:r>
              <a:rPr lang="en-US" dirty="0"/>
              <a:t> connects a node to its children</a:t>
            </a:r>
          </a:p>
          <a:p>
            <a:r>
              <a:rPr lang="en-US" dirty="0"/>
              <a:t>The </a:t>
            </a:r>
            <a:r>
              <a:rPr lang="en-US" b="1" dirty="0"/>
              <a:t>depth </a:t>
            </a:r>
            <a:r>
              <a:rPr lang="en-US" dirty="0"/>
              <a:t>of a node is the length of the path from the root to the node</a:t>
            </a:r>
          </a:p>
          <a:p>
            <a:pPr lvl="1"/>
            <a:r>
              <a:rPr lang="en-US" dirty="0"/>
              <a:t>Note that some definitions add 1 to this definition</a:t>
            </a:r>
          </a:p>
          <a:p>
            <a:r>
              <a:rPr lang="en-US" dirty="0"/>
              <a:t>The </a:t>
            </a:r>
            <a:r>
              <a:rPr lang="en-US" b="1" dirty="0"/>
              <a:t>height</a:t>
            </a:r>
            <a:r>
              <a:rPr lang="en-US" dirty="0"/>
              <a:t> of the tree is the greatest depth of any node</a:t>
            </a:r>
          </a:p>
          <a:p>
            <a:r>
              <a:rPr lang="en-US" dirty="0"/>
              <a:t>A </a:t>
            </a:r>
            <a:r>
              <a:rPr lang="en-US" b="1" dirty="0" err="1"/>
              <a:t>subtree</a:t>
            </a:r>
            <a:r>
              <a:rPr lang="en-US" dirty="0"/>
              <a:t> is a node in a tree and all of its children</a:t>
            </a:r>
          </a:p>
        </p:txBody>
      </p:sp>
    </p:spTree>
    <p:extLst>
      <p:ext uri="{BB962C8B-B14F-4D97-AF65-F5344CB8AC3E}">
        <p14:creationId xmlns:p14="http://schemas.microsoft.com/office/powerpoint/2010/main" val="231790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/>
          <p:cNvCxnSpPr>
            <a:stCxn id="4" idx="4"/>
            <a:endCxn id="6" idx="0"/>
          </p:cNvCxnSpPr>
          <p:nvPr/>
        </p:nvCxnSpPr>
        <p:spPr>
          <a:xfrm rot="5400000">
            <a:off x="5905500" y="3238500"/>
            <a:ext cx="1143000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5" idx="7"/>
          </p:cNvCxnSpPr>
          <p:nvPr/>
        </p:nvCxnSpPr>
        <p:spPr>
          <a:xfrm rot="5400000">
            <a:off x="48571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8" idx="7"/>
          </p:cNvCxnSpPr>
          <p:nvPr/>
        </p:nvCxnSpPr>
        <p:spPr>
          <a:xfrm rot="5400000">
            <a:off x="3371289" y="4819089"/>
            <a:ext cx="11822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5"/>
            <a:endCxn id="9" idx="1"/>
          </p:cNvCxnSpPr>
          <p:nvPr/>
        </p:nvCxnSpPr>
        <p:spPr>
          <a:xfrm rot="16200000" flipH="1">
            <a:off x="4628589" y="4933389"/>
            <a:ext cx="1182222" cy="496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5"/>
            <a:endCxn id="7" idx="1"/>
          </p:cNvCxnSpPr>
          <p:nvPr/>
        </p:nvCxnSpPr>
        <p:spPr>
          <a:xfrm rot="16200000" flipH="1">
            <a:off x="66859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5"/>
            <a:endCxn id="10" idx="1"/>
          </p:cNvCxnSpPr>
          <p:nvPr/>
        </p:nvCxnSpPr>
        <p:spPr>
          <a:xfrm rot="16200000" flipH="1">
            <a:off x="8476689" y="47428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tree</a:t>
            </a:r>
          </a:p>
        </p:txBody>
      </p:sp>
      <p:sp>
        <p:nvSpPr>
          <p:cNvPr id="4" name="Oval 3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1910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6019800" y="38100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78486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2819400" y="5638800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5334000" y="5638800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9372600" y="5638800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1752601"/>
            <a:ext cx="175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Root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9800" y="3352800"/>
            <a:ext cx="175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solidFill>
                  <a:schemeClr val="accent4"/>
                </a:solidFill>
              </a:rPr>
              <a:t>Inner Nodes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5410201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Leaves</a:t>
            </a:r>
          </a:p>
        </p:txBody>
      </p:sp>
    </p:spTree>
    <p:extLst>
      <p:ext uri="{BB962C8B-B14F-4D97-AF65-F5344CB8AC3E}">
        <p14:creationId xmlns:p14="http://schemas.microsoft.com/office/powerpoint/2010/main" val="281739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is a tree such that each node has two or fewer children</a:t>
            </a:r>
          </a:p>
          <a:p>
            <a:r>
              <a:rPr lang="en-US" dirty="0"/>
              <a:t>The two children of a node are generally called the </a:t>
            </a:r>
            <a:r>
              <a:rPr lang="en-US" b="1" dirty="0"/>
              <a:t>left child</a:t>
            </a:r>
            <a:r>
              <a:rPr lang="en-US" dirty="0"/>
              <a:t> and the </a:t>
            </a:r>
            <a:r>
              <a:rPr lang="en-US" b="1" dirty="0"/>
              <a:t>right child</a:t>
            </a:r>
            <a:r>
              <a:rPr lang="en-US" dirty="0"/>
              <a:t>, respectively</a:t>
            </a:r>
          </a:p>
        </p:txBody>
      </p:sp>
    </p:spTree>
    <p:extLst>
      <p:ext uri="{BB962C8B-B14F-4D97-AF65-F5344CB8AC3E}">
        <p14:creationId xmlns:p14="http://schemas.microsoft.com/office/powerpoint/2010/main" val="68109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recursion</a:t>
            </a:r>
          </a:p>
          <a:p>
            <a:r>
              <a:rPr lang="en-US" dirty="0"/>
              <a:t>Merge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cxnSp>
        <p:nvCxnSpPr>
          <p:cNvPr id="5" name="Straight Arrow Connector 4"/>
          <p:cNvCxnSpPr>
            <a:stCxn id="10" idx="3"/>
            <a:endCxn id="11" idx="7"/>
          </p:cNvCxnSpPr>
          <p:nvPr/>
        </p:nvCxnSpPr>
        <p:spPr>
          <a:xfrm rot="5400000">
            <a:off x="48571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1" idx="3"/>
            <a:endCxn id="14" idx="7"/>
          </p:cNvCxnSpPr>
          <p:nvPr/>
        </p:nvCxnSpPr>
        <p:spPr>
          <a:xfrm rot="5400000">
            <a:off x="3371289" y="4819089"/>
            <a:ext cx="11822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1" idx="5"/>
            <a:endCxn id="15" idx="1"/>
          </p:cNvCxnSpPr>
          <p:nvPr/>
        </p:nvCxnSpPr>
        <p:spPr>
          <a:xfrm rot="16200000" flipH="1">
            <a:off x="4628589" y="4933389"/>
            <a:ext cx="1182222" cy="496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0" idx="5"/>
            <a:endCxn id="13" idx="1"/>
          </p:cNvCxnSpPr>
          <p:nvPr/>
        </p:nvCxnSpPr>
        <p:spPr>
          <a:xfrm rot="16200000" flipH="1">
            <a:off x="66859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3" idx="5"/>
            <a:endCxn id="16" idx="1"/>
          </p:cNvCxnSpPr>
          <p:nvPr/>
        </p:nvCxnSpPr>
        <p:spPr>
          <a:xfrm rot="16200000" flipH="1">
            <a:off x="8476689" y="47428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1910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78486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28194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53340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93726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72091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tree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Full binary tree: </a:t>
            </a:r>
            <a:r>
              <a:rPr lang="en-US" dirty="0"/>
              <a:t>every node other than the leaves has two children</a:t>
            </a:r>
          </a:p>
          <a:p>
            <a:r>
              <a:rPr lang="en-US" b="1" dirty="0"/>
              <a:t>Perfect binary tree:</a:t>
            </a:r>
            <a:r>
              <a:rPr lang="en-US" dirty="0"/>
              <a:t> a full binary tree where all leaves are at the same depth</a:t>
            </a:r>
          </a:p>
          <a:p>
            <a:r>
              <a:rPr lang="en-US" b="1" dirty="0"/>
              <a:t>Complete binary tree:</a:t>
            </a:r>
            <a:r>
              <a:rPr lang="en-US" dirty="0"/>
              <a:t> every level, except possibly the last, is completely filled, with all nodes to the left</a:t>
            </a:r>
          </a:p>
          <a:p>
            <a:r>
              <a:rPr lang="en-US" b="1" dirty="0"/>
              <a:t>Balanced binary tree:</a:t>
            </a:r>
            <a:r>
              <a:rPr lang="en-US" dirty="0"/>
              <a:t> the depths of all the leaves differ by at most 1</a:t>
            </a:r>
          </a:p>
        </p:txBody>
      </p:sp>
    </p:spTree>
    <p:extLst>
      <p:ext uri="{BB962C8B-B14F-4D97-AF65-F5344CB8AC3E}">
        <p14:creationId xmlns:p14="http://schemas.microsoft.com/office/powerpoint/2010/main" val="397541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 (BST)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search tree is binary tree with three properties: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The left subtree of the root only contains nodes with keys less than the root's key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The right subtree of the root only contains nodes with keys greater than the root's key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Both the left and the right </a:t>
            </a:r>
            <a:r>
              <a:rPr lang="en-US" dirty="0" err="1"/>
              <a:t>subtrees</a:t>
            </a:r>
            <a:r>
              <a:rPr lang="en-US" dirty="0"/>
              <a:t> are also binary search trees</a:t>
            </a:r>
          </a:p>
        </p:txBody>
      </p:sp>
    </p:spTree>
    <p:extLst>
      <p:ext uri="{BB962C8B-B14F-4D97-AF65-F5344CB8AC3E}">
        <p14:creationId xmlns:p14="http://schemas.microsoft.com/office/powerpoint/2010/main" val="417161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</a:t>
            </a:r>
          </a:p>
        </p:txBody>
      </p:sp>
      <p:cxnSp>
        <p:nvCxnSpPr>
          <p:cNvPr id="4" name="Straight Arrow Connector 3"/>
          <p:cNvCxnSpPr>
            <a:stCxn id="9" idx="3"/>
            <a:endCxn id="10" idx="7"/>
          </p:cNvCxnSpPr>
          <p:nvPr/>
        </p:nvCxnSpPr>
        <p:spPr>
          <a:xfrm rot="5400000">
            <a:off x="48571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0" idx="3"/>
            <a:endCxn id="12" idx="7"/>
          </p:cNvCxnSpPr>
          <p:nvPr/>
        </p:nvCxnSpPr>
        <p:spPr>
          <a:xfrm rot="5400000">
            <a:off x="3371289" y="4819089"/>
            <a:ext cx="11822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0" idx="5"/>
            <a:endCxn id="13" idx="1"/>
          </p:cNvCxnSpPr>
          <p:nvPr/>
        </p:nvCxnSpPr>
        <p:spPr>
          <a:xfrm rot="16200000" flipH="1">
            <a:off x="4628589" y="4933389"/>
            <a:ext cx="1182222" cy="496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5"/>
            <a:endCxn id="11" idx="1"/>
          </p:cNvCxnSpPr>
          <p:nvPr/>
        </p:nvCxnSpPr>
        <p:spPr>
          <a:xfrm rot="16200000" flipH="1">
            <a:off x="66859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1" idx="5"/>
            <a:endCxn id="14" idx="1"/>
          </p:cNvCxnSpPr>
          <p:nvPr/>
        </p:nvCxnSpPr>
        <p:spPr>
          <a:xfrm rot="16200000" flipH="1">
            <a:off x="8476689" y="47428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78486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12" name="Oval 11"/>
          <p:cNvSpPr/>
          <p:nvPr/>
        </p:nvSpPr>
        <p:spPr>
          <a:xfrm>
            <a:off x="28194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53340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93726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52043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 facts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h</a:t>
            </a:r>
            <a:r>
              <a:rPr lang="en-US" dirty="0"/>
              <a:t> be the height of a binary tree</a:t>
            </a:r>
          </a:p>
          <a:p>
            <a:r>
              <a:rPr lang="en-US" dirty="0"/>
              <a:t>A perfect binary tree has 2</a:t>
            </a:r>
            <a:r>
              <a:rPr lang="en-US" b="1" i="1" baseline="30000" dirty="0"/>
              <a:t>h</a:t>
            </a:r>
            <a:r>
              <a:rPr lang="en-US" baseline="30000" dirty="0"/>
              <a:t>+1</a:t>
            </a:r>
            <a:r>
              <a:rPr lang="en-US" dirty="0"/>
              <a:t> – 1 nodes</a:t>
            </a:r>
          </a:p>
          <a:p>
            <a:r>
              <a:rPr lang="en-US" dirty="0"/>
              <a:t>Alternatively, a perfect binary tree has 2</a:t>
            </a:r>
            <a:r>
              <a:rPr lang="en-US" b="1" i="1" dirty="0"/>
              <a:t>L</a:t>
            </a:r>
            <a:r>
              <a:rPr lang="en-US" dirty="0"/>
              <a:t> – 1 nodes, where </a:t>
            </a:r>
            <a:r>
              <a:rPr lang="en-US" b="1" i="1" dirty="0"/>
              <a:t>L</a:t>
            </a:r>
            <a:r>
              <a:rPr lang="en-US" dirty="0"/>
              <a:t> is the number of leaves</a:t>
            </a:r>
          </a:p>
          <a:p>
            <a:r>
              <a:rPr lang="en-US" dirty="0"/>
              <a:t>A complete binary tree has between 2</a:t>
            </a:r>
            <a:r>
              <a:rPr lang="en-US" b="1" i="1" baseline="30000" dirty="0"/>
              <a:t>h</a:t>
            </a:r>
            <a:r>
              <a:rPr lang="en-US" dirty="0"/>
              <a:t> and 2</a:t>
            </a:r>
            <a:r>
              <a:rPr lang="en-US" b="1" i="1" baseline="30000" dirty="0"/>
              <a:t>h</a:t>
            </a:r>
            <a:r>
              <a:rPr lang="en-US" baseline="30000" dirty="0"/>
              <a:t>+1</a:t>
            </a:r>
            <a:r>
              <a:rPr lang="en-US" dirty="0"/>
              <a:t> – 1 (exclusive) nodes</a:t>
            </a:r>
          </a:p>
          <a:p>
            <a:r>
              <a:rPr lang="en-US" dirty="0"/>
              <a:t>A binary tree with </a:t>
            </a:r>
            <a:r>
              <a:rPr lang="en-US" b="1" i="1" dirty="0"/>
              <a:t>n</a:t>
            </a:r>
            <a:r>
              <a:rPr lang="en-US" dirty="0"/>
              <a:t> nodes has </a:t>
            </a:r>
            <a:r>
              <a:rPr lang="en-US" b="1" i="1" dirty="0"/>
              <a:t>n</a:t>
            </a:r>
            <a:r>
              <a:rPr lang="en-US" dirty="0"/>
              <a:t> + 1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links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7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Unbalanced BST: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find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insert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delete</a:t>
            </a:r>
          </a:p>
          <a:p>
            <a:r>
              <a:rPr lang="en-US" dirty="0"/>
              <a:t>Balanced BST: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find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insert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delete</a:t>
            </a:r>
          </a:p>
        </p:txBody>
      </p:sp>
    </p:spTree>
    <p:extLst>
      <p:ext uri="{BB962C8B-B14F-4D97-AF65-F5344CB8AC3E}">
        <p14:creationId xmlns:p14="http://schemas.microsoft.com/office/powerpoint/2010/main" val="9970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a BST</a:t>
            </a:r>
          </a:p>
        </p:txBody>
      </p:sp>
    </p:spTree>
    <p:extLst>
      <p:ext uri="{BB962C8B-B14F-4D97-AF65-F5344CB8AC3E}">
        <p14:creationId xmlns:p14="http://schemas.microsoft.com/office/powerpoint/2010/main" val="53120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BST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874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Tree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key;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Object value;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Node left;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Node right;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root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429072"/>
            <a:ext cx="1097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book uses a generic approach, with keys of type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2400" dirty="0"/>
              <a:t> and values of type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400" dirty="0"/>
              <a:t>.  The algorithms we'll use are the same, but I use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keys to simplify comparison.</a:t>
            </a:r>
          </a:p>
        </p:txBody>
      </p:sp>
    </p:spTree>
    <p:extLst>
      <p:ext uri="{BB962C8B-B14F-4D97-AF65-F5344CB8AC3E}">
        <p14:creationId xmlns:p14="http://schemas.microsoft.com/office/powerpoint/2010/main" val="1537630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all the methods we call on trees will be recursive</a:t>
            </a:r>
          </a:p>
          <a:p>
            <a:r>
              <a:rPr lang="en-US" dirty="0"/>
              <a:t>Each will take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dirty="0"/>
              <a:t> reference to the root of the current </a:t>
            </a:r>
            <a:r>
              <a:rPr lang="en-US" dirty="0" err="1"/>
              <a:t>subtree</a:t>
            </a:r>
            <a:endParaRPr lang="en-US" dirty="0"/>
          </a:p>
          <a:p>
            <a:r>
              <a:rPr lang="en-US" dirty="0"/>
              <a:t>Because the root is private, assume that every recursive method is called by a public, non-recursive proxy method: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calls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Node root )</a:t>
            </a:r>
          </a:p>
        </p:txBody>
      </p:sp>
    </p:spTree>
    <p:extLst>
      <p:ext uri="{BB962C8B-B14F-4D97-AF65-F5344CB8AC3E}">
        <p14:creationId xmlns:p14="http://schemas.microsoft.com/office/powerpoint/2010/main" val="422459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smallest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min(Node node)</a:t>
            </a:r>
          </a:p>
          <a:p>
            <a:endParaRPr lang="en-US" dirty="0"/>
          </a:p>
          <a:p>
            <a:r>
              <a:rPr lang="en-US" dirty="0"/>
              <a:t>Proxy:</a:t>
            </a:r>
          </a:p>
          <a:p>
            <a:endParaRPr lang="en-US" dirty="0"/>
          </a:p>
          <a:p>
            <a:pPr marL="41148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min() {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 root );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What's the code?</a:t>
            </a:r>
          </a:p>
          <a:p>
            <a:r>
              <a:rPr lang="en-US" dirty="0"/>
              <a:t>Use recursion!</a:t>
            </a:r>
          </a:p>
        </p:txBody>
      </p:sp>
    </p:spTree>
    <p:extLst>
      <p:ext uri="{BB962C8B-B14F-4D97-AF65-F5344CB8AC3E}">
        <p14:creationId xmlns:p14="http://schemas.microsoft.com/office/powerpoint/2010/main" val="349863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largest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max(Node node)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Proxy:</a:t>
            </a:r>
          </a:p>
          <a:p>
            <a:endParaRPr lang="en-US" dirty="0"/>
          </a:p>
          <a:p>
            <a:pPr marL="41148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max() {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 root );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What's the code?</a:t>
            </a:r>
          </a:p>
          <a:p>
            <a:r>
              <a:rPr lang="en-US" dirty="0"/>
              <a:t>Use recursion!</a:t>
            </a:r>
          </a:p>
        </p:txBody>
      </p:sp>
    </p:spTree>
    <p:extLst>
      <p:ext uri="{BB962C8B-B14F-4D97-AF65-F5344CB8AC3E}">
        <p14:creationId xmlns:p14="http://schemas.microsoft.com/office/powerpoint/2010/main" val="340599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 value from the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Object get(Node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key)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Proxy:</a:t>
            </a:r>
          </a:p>
          <a:p>
            <a:endParaRPr lang="en-US" dirty="0"/>
          </a:p>
          <a:p>
            <a:pPr marL="41148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Object get(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key) {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get( root, key );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What's the code?</a:t>
            </a:r>
          </a:p>
          <a:p>
            <a:r>
              <a:rPr lang="en-US" dirty="0"/>
              <a:t>Use recursion!</a:t>
            </a:r>
          </a:p>
        </p:txBody>
      </p:sp>
    </p:spTree>
    <p:extLst>
      <p:ext uri="{BB962C8B-B14F-4D97-AF65-F5344CB8AC3E}">
        <p14:creationId xmlns:p14="http://schemas.microsoft.com/office/powerpoint/2010/main" val="279789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key-value pair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put(Node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key, Object value)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Proxy:</a:t>
            </a:r>
          </a:p>
          <a:p>
            <a:endParaRPr lang="en-US" dirty="0"/>
          </a:p>
          <a:p>
            <a:pPr marL="41148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put(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key, Object value) {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root = put( root, key, value );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What's the code?</a:t>
            </a:r>
          </a:p>
          <a:p>
            <a:r>
              <a:rPr lang="en-US" dirty="0"/>
              <a:t>Use recursion!</a:t>
            </a:r>
          </a:p>
        </p:txBody>
      </p:sp>
    </p:spTree>
    <p:extLst>
      <p:ext uri="{BB962C8B-B14F-4D97-AF65-F5344CB8AC3E}">
        <p14:creationId xmlns:p14="http://schemas.microsoft.com/office/powerpoint/2010/main" val="289607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CC0D-EB0F-4AD1-9C6E-CDB2E220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BDCBD-B95C-4E87-B40F-E52061945C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503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Traversals</a:t>
            </a:r>
          </a:p>
          <a:p>
            <a:r>
              <a:rPr lang="en-US" dirty="0"/>
              <a:t>Deletion</a:t>
            </a:r>
          </a:p>
          <a:p>
            <a:r>
              <a:rPr lang="en-US" dirty="0"/>
              <a:t>Breadth-first search and level-order traversal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2</a:t>
            </a:r>
          </a:p>
          <a:p>
            <a:r>
              <a:rPr lang="en-US" dirty="0"/>
              <a:t>Finish Assignment 3</a:t>
            </a:r>
          </a:p>
          <a:p>
            <a:pPr lvl="1"/>
            <a:r>
              <a:rPr lang="en-US" dirty="0"/>
              <a:t>Due this Friday</a:t>
            </a:r>
          </a:p>
          <a:p>
            <a:r>
              <a:rPr lang="en-US" dirty="0"/>
              <a:t>Keep reading Section 3.2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Recursion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</p:spTree>
    <p:extLst>
      <p:ext uri="{BB962C8B-B14F-4D97-AF65-F5344CB8AC3E}">
        <p14:creationId xmlns:p14="http://schemas.microsoft.com/office/powerpoint/2010/main" val="423685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Infix to Postfix Converter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Tables</a:t>
            </a:r>
          </a:p>
        </p:txBody>
      </p:sp>
    </p:spTree>
    <p:extLst>
      <p:ext uri="{BB962C8B-B14F-4D97-AF65-F5344CB8AC3E}">
        <p14:creationId xmlns:p14="http://schemas.microsoft.com/office/powerpoint/2010/main" val="64913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symbol table goes by many names:</a:t>
            </a:r>
          </a:p>
          <a:p>
            <a:pPr lvl="1"/>
            <a:r>
              <a:rPr lang="en-US" dirty="0"/>
              <a:t>Map</a:t>
            </a:r>
          </a:p>
          <a:p>
            <a:pPr lvl="1"/>
            <a:r>
              <a:rPr lang="en-US" dirty="0"/>
              <a:t>Lookup table</a:t>
            </a:r>
          </a:p>
          <a:p>
            <a:pPr lvl="1"/>
            <a:r>
              <a:rPr lang="en-US" dirty="0"/>
              <a:t>Dictionary</a:t>
            </a:r>
          </a:p>
          <a:p>
            <a:r>
              <a:rPr lang="en-US" dirty="0"/>
              <a:t>The idea is a table that has a two columns, a key and a value</a:t>
            </a:r>
          </a:p>
          <a:p>
            <a:r>
              <a:rPr lang="en-US" dirty="0"/>
              <a:t>You can store, lookup, and change the value based on the key</a:t>
            </a:r>
          </a:p>
        </p:txBody>
      </p:sp>
    </p:spTree>
    <p:extLst>
      <p:ext uri="{BB962C8B-B14F-4D97-AF65-F5344CB8AC3E}">
        <p14:creationId xmlns:p14="http://schemas.microsoft.com/office/powerpoint/2010/main" val="34090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symbol table can  be applied to almost anything: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key doesn't have to be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r>
              <a:rPr lang="en-US" dirty="0"/>
              <a:t>But it </a:t>
            </a:r>
            <a:r>
              <a:rPr lang="en-US" b="1" dirty="0"/>
              <a:t>must</a:t>
            </a:r>
            <a:r>
              <a:rPr lang="en-US" dirty="0"/>
              <a:t> be unique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9600" y="3352801"/>
          <a:ext cx="5181600" cy="312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0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Spiderman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Climbing</a:t>
                      </a:r>
                      <a:r>
                        <a:rPr lang="en-US" baseline="0" dirty="0"/>
                        <a:t> and webs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Wolverine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 healing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Professor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Telepathy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Human Torch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Flames and flying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Deadpool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 healing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Mr. Fantastic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Stretchiness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553200" y="3352800"/>
          <a:ext cx="5410200" cy="267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Introduction to Computer 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Introduction to 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Object-Oriented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Structures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Software Engineering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9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 ADT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define a symbol table ADT with a few essential operations:</a:t>
            </a:r>
          </a:p>
          <a:p>
            <a:pPr lvl="1"/>
            <a:r>
              <a:rPr lang="en-US" dirty="0"/>
              <a:t>put(Key </a:t>
            </a:r>
            <a:r>
              <a:rPr lang="en-US" dirty="0" err="1"/>
              <a:t>key</a:t>
            </a:r>
            <a:r>
              <a:rPr lang="en-US" dirty="0"/>
              <a:t>, Value value)</a:t>
            </a:r>
          </a:p>
          <a:p>
            <a:pPr lvl="2"/>
            <a:r>
              <a:rPr lang="en-US" dirty="0"/>
              <a:t>Put the key-value pair into the table</a:t>
            </a:r>
          </a:p>
          <a:p>
            <a:pPr lvl="1"/>
            <a:r>
              <a:rPr lang="en-US" dirty="0"/>
              <a:t>get(Key key):</a:t>
            </a:r>
          </a:p>
          <a:p>
            <a:pPr lvl="2"/>
            <a:r>
              <a:rPr lang="en-US" dirty="0"/>
              <a:t>Retrieve the value associated with key</a:t>
            </a:r>
          </a:p>
          <a:p>
            <a:pPr lvl="1"/>
            <a:r>
              <a:rPr lang="en-US" dirty="0"/>
              <a:t>delete(Key key)</a:t>
            </a:r>
          </a:p>
          <a:p>
            <a:pPr lvl="2"/>
            <a:r>
              <a:rPr lang="en-US" dirty="0"/>
              <a:t>Remove the value associated with key</a:t>
            </a:r>
          </a:p>
          <a:p>
            <a:pPr lvl="1"/>
            <a:r>
              <a:rPr lang="en-US" dirty="0"/>
              <a:t>contains(Key key)</a:t>
            </a:r>
          </a:p>
          <a:p>
            <a:pPr lvl="2"/>
            <a:r>
              <a:rPr lang="en-US" dirty="0"/>
              <a:t>See if the table contains a key</a:t>
            </a:r>
          </a:p>
          <a:p>
            <a:pPr lvl="1"/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size()</a:t>
            </a:r>
          </a:p>
          <a:p>
            <a:r>
              <a:rPr lang="en-US" dirty="0"/>
              <a:t>It's also useful to be able to iterate over all keys</a:t>
            </a:r>
          </a:p>
        </p:txBody>
      </p:sp>
    </p:spTree>
    <p:extLst>
      <p:ext uri="{BB962C8B-B14F-4D97-AF65-F5344CB8AC3E}">
        <p14:creationId xmlns:p14="http://schemas.microsoft.com/office/powerpoint/2010/main" val="27131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1986</TotalTime>
  <Words>1328</Words>
  <Application>Microsoft Office PowerPoint</Application>
  <PresentationFormat>Widescreen</PresentationFormat>
  <Paragraphs>247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3</vt:lpstr>
      <vt:lpstr>Project 2</vt:lpstr>
      <vt:lpstr>Symbol Tables</vt:lpstr>
      <vt:lpstr>Symbol tables</vt:lpstr>
      <vt:lpstr>Example</vt:lpstr>
      <vt:lpstr>Symbol table ADT</vt:lpstr>
      <vt:lpstr>Ordered symbol tables</vt:lpstr>
      <vt:lpstr>Ordered symbol table ADT</vt:lpstr>
      <vt:lpstr>Implementations</vt:lpstr>
      <vt:lpstr>Sorted array</vt:lpstr>
      <vt:lpstr>Trees</vt:lpstr>
      <vt:lpstr>Trees</vt:lpstr>
      <vt:lpstr>What is a tree?</vt:lpstr>
      <vt:lpstr>Terminology</vt:lpstr>
      <vt:lpstr>A tree</vt:lpstr>
      <vt:lpstr>Binary tree</vt:lpstr>
      <vt:lpstr>Binary tree</vt:lpstr>
      <vt:lpstr>Binary tree terminology</vt:lpstr>
      <vt:lpstr>Binary search tree (BST)</vt:lpstr>
      <vt:lpstr>BST</vt:lpstr>
      <vt:lpstr>BST facts</vt:lpstr>
      <vt:lpstr>BST performance</vt:lpstr>
      <vt:lpstr>Implementation of a BST</vt:lpstr>
      <vt:lpstr>Basic BST class</vt:lpstr>
      <vt:lpstr>Calling methods on trees</vt:lpstr>
      <vt:lpstr>Finding the smallest key</vt:lpstr>
      <vt:lpstr>Finding the largest key</vt:lpstr>
      <vt:lpstr>Getting a value from the key</vt:lpstr>
      <vt:lpstr>Adding a key-value pair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274</cp:revision>
  <dcterms:created xsi:type="dcterms:W3CDTF">2009-08-24T20:26:10Z</dcterms:created>
  <dcterms:modified xsi:type="dcterms:W3CDTF">2024-10-02T15:15:04Z</dcterms:modified>
</cp:coreProperties>
</file>